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8"/>
  </p:notesMasterIdLst>
  <p:handoutMasterIdLst>
    <p:handoutMasterId r:id="rId9"/>
  </p:handoutMasterIdLst>
  <p:sldIdLst>
    <p:sldId id="275" r:id="rId2"/>
    <p:sldId id="270" r:id="rId3"/>
    <p:sldId id="269" r:id="rId4"/>
    <p:sldId id="271" r:id="rId5"/>
    <p:sldId id="272" r:id="rId6"/>
    <p:sldId id="274" r:id="rId7"/>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A041"/>
    <a:srgbClr val="007AC1"/>
    <a:srgbClr val="E32029"/>
    <a:srgbClr val="0354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106" d="100"/>
          <a:sy n="106" d="100"/>
        </p:scale>
        <p:origin x="732" y="78"/>
      </p:cViewPr>
      <p:guideLst/>
    </p:cSldViewPr>
  </p:slideViewPr>
  <p:notesTextViewPr>
    <p:cViewPr>
      <p:scale>
        <a:sx n="1" d="1"/>
        <a:sy n="1" d="1"/>
      </p:scale>
      <p:origin x="0" y="0"/>
    </p:cViewPr>
  </p:notesTextViewPr>
  <p:notesViewPr>
    <p:cSldViewPr snapToGrid="0">
      <p:cViewPr varScale="1">
        <p:scale>
          <a:sx n="121" d="100"/>
          <a:sy n="121" d="100"/>
        </p:scale>
        <p:origin x="397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a:extLst>
              <a:ext uri="{FF2B5EF4-FFF2-40B4-BE49-F238E27FC236}">
                <a16:creationId xmlns:a16="http://schemas.microsoft.com/office/drawing/2014/main" id="{8F1936BD-6DB8-C4DC-D679-41C46B92CF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átum helye 2">
            <a:extLst>
              <a:ext uri="{FF2B5EF4-FFF2-40B4-BE49-F238E27FC236}">
                <a16:creationId xmlns:a16="http://schemas.microsoft.com/office/drawing/2014/main" id="{3FF70BD6-3F13-220D-35C8-D3CF3173C8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00930-1EC2-4A24-8743-C44A2A781F6A}" type="datetimeFigureOut">
              <a:rPr lang="en-GB" smtClean="0"/>
              <a:t>25/08/2025</a:t>
            </a:fld>
            <a:endParaRPr lang="en-GB" dirty="0"/>
          </a:p>
        </p:txBody>
      </p:sp>
      <p:sp>
        <p:nvSpPr>
          <p:cNvPr id="4" name="Élőláb helye 3">
            <a:extLst>
              <a:ext uri="{FF2B5EF4-FFF2-40B4-BE49-F238E27FC236}">
                <a16:creationId xmlns:a16="http://schemas.microsoft.com/office/drawing/2014/main" id="{44145DFA-9D72-2562-BC8C-FE5724F979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Dia számának helye 4">
            <a:extLst>
              <a:ext uri="{FF2B5EF4-FFF2-40B4-BE49-F238E27FC236}">
                <a16:creationId xmlns:a16="http://schemas.microsoft.com/office/drawing/2014/main" id="{C58CECAB-5149-67BE-6BAE-20C4F141A69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22352-0ECA-47A5-98F8-1FAFDF22FB1A}" type="slidenum">
              <a:rPr lang="en-GB" smtClean="0"/>
              <a:t>‹#›</a:t>
            </a:fld>
            <a:endParaRPr lang="en-GB" dirty="0"/>
          </a:p>
        </p:txBody>
      </p:sp>
    </p:spTree>
    <p:extLst>
      <p:ext uri="{BB962C8B-B14F-4D97-AF65-F5344CB8AC3E}">
        <p14:creationId xmlns:p14="http://schemas.microsoft.com/office/powerpoint/2010/main" val="2085123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2B9441-1375-440F-83A8-0EB291BB1E23}" type="datetimeFigureOut">
              <a:rPr lang="en-GB" smtClean="0"/>
              <a:t>25/08/2025</a:t>
            </a:fld>
            <a:endParaRPr lang="en-GB" dirty="0"/>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45079-BE1B-407A-B637-A5C2505FD446}" type="slidenum">
              <a:rPr lang="en-GB" smtClean="0"/>
              <a:t>‹#›</a:t>
            </a:fld>
            <a:endParaRPr lang="en-GB" dirty="0"/>
          </a:p>
        </p:txBody>
      </p:sp>
    </p:spTree>
    <p:extLst>
      <p:ext uri="{BB962C8B-B14F-4D97-AF65-F5344CB8AC3E}">
        <p14:creationId xmlns:p14="http://schemas.microsoft.com/office/powerpoint/2010/main" val="1088156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ímdia">
    <p:spTree>
      <p:nvGrpSpPr>
        <p:cNvPr id="1" name=""/>
        <p:cNvGrpSpPr/>
        <p:nvPr/>
      </p:nvGrpSpPr>
      <p:grpSpPr>
        <a:xfrm>
          <a:off x="0" y="0"/>
          <a:ext cx="0" cy="0"/>
          <a:chOff x="0" y="0"/>
          <a:chExt cx="0" cy="0"/>
        </a:xfrm>
      </p:grpSpPr>
      <p:sp>
        <p:nvSpPr>
          <p:cNvPr id="7" name="Szövegdoboz 6">
            <a:extLst>
              <a:ext uri="{FF2B5EF4-FFF2-40B4-BE49-F238E27FC236}">
                <a16:creationId xmlns:a16="http://schemas.microsoft.com/office/drawing/2014/main" id="{81F83279-3851-6B26-BE4E-B91EEFCD50C0}"/>
              </a:ext>
            </a:extLst>
          </p:cNvPr>
          <p:cNvSpPr txBox="1"/>
          <p:nvPr userDrawn="1"/>
        </p:nvSpPr>
        <p:spPr>
          <a:xfrm>
            <a:off x="0" y="-14352"/>
            <a:ext cx="240000" cy="584775"/>
          </a:xfrm>
          <a:prstGeom prst="rect">
            <a:avLst/>
          </a:prstGeom>
          <a:solidFill>
            <a:srgbClr val="007AC1"/>
          </a:solidFill>
        </p:spPr>
        <p:txBody>
          <a:bodyPr wrap="square" rtlCol="0">
            <a:spAutoFit/>
          </a:bodyPr>
          <a:lstStyle/>
          <a:p>
            <a:pPr>
              <a:buClr>
                <a:srgbClr val="9E2D40"/>
              </a:buClr>
              <a:buSzPct val="85000"/>
            </a:pPr>
            <a:endParaRPr lang="en-US" sz="3200" dirty="0">
              <a:solidFill>
                <a:srgbClr val="4E7A45"/>
              </a:solidFill>
            </a:endParaRPr>
          </a:p>
        </p:txBody>
      </p:sp>
      <p:sp>
        <p:nvSpPr>
          <p:cNvPr id="21" name="Cím 1">
            <a:extLst>
              <a:ext uri="{FF2B5EF4-FFF2-40B4-BE49-F238E27FC236}">
                <a16:creationId xmlns:a16="http://schemas.microsoft.com/office/drawing/2014/main" id="{C54FBF68-289E-E55F-2713-B9A472101E3C}"/>
              </a:ext>
            </a:extLst>
          </p:cNvPr>
          <p:cNvSpPr>
            <a:spLocks noGrp="1"/>
          </p:cNvSpPr>
          <p:nvPr>
            <p:ph type="title" hasCustomPrompt="1"/>
          </p:nvPr>
        </p:nvSpPr>
        <p:spPr>
          <a:xfrm>
            <a:off x="240001" y="123360"/>
            <a:ext cx="9606860" cy="538417"/>
          </a:xfrm>
          <a:prstGeom prst="rect">
            <a:avLst/>
          </a:prstGeom>
        </p:spPr>
        <p:txBody>
          <a:bodyPr wrap="square">
            <a:spAutoFit/>
          </a:bodyPr>
          <a:lstStyle>
            <a:lvl1pPr marL="0" marR="0" indent="0" algn="l" defTabSz="914400" rtl="0" eaLnBrk="1" fontAlgn="auto" latinLnBrk="0" hangingPunct="1">
              <a:lnSpc>
                <a:spcPct val="90000"/>
              </a:lnSpc>
              <a:spcBef>
                <a:spcPct val="0"/>
              </a:spcBef>
              <a:spcAft>
                <a:spcPts val="0"/>
              </a:spcAft>
              <a:buClrTx/>
              <a:buSzTx/>
              <a:buFontTx/>
              <a:buNone/>
              <a:tabLst/>
              <a:defRPr sz="3200" b="1" cap="small" baseline="0">
                <a:solidFill>
                  <a:schemeClr val="tx1"/>
                </a:solidFill>
                <a:latin typeface="+mn-lt"/>
                <a:cs typeface="Calibri" panose="020F050202020403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3200" noProof="0" dirty="0"/>
              <a:t>Number and title of the section</a:t>
            </a:r>
            <a:endParaRPr lang="en-GB" noProof="0" dirty="0"/>
          </a:p>
        </p:txBody>
      </p:sp>
      <p:sp>
        <p:nvSpPr>
          <p:cNvPr id="25" name="Szöveg helye 24">
            <a:extLst>
              <a:ext uri="{FF2B5EF4-FFF2-40B4-BE49-F238E27FC236}">
                <a16:creationId xmlns:a16="http://schemas.microsoft.com/office/drawing/2014/main" id="{FCC58EEA-DD2B-0984-07BC-54D9D0D59CB1}"/>
              </a:ext>
            </a:extLst>
          </p:cNvPr>
          <p:cNvSpPr>
            <a:spLocks noGrp="1"/>
          </p:cNvSpPr>
          <p:nvPr>
            <p:ph type="body" sz="quarter" idx="10" hasCustomPrompt="1"/>
          </p:nvPr>
        </p:nvSpPr>
        <p:spPr>
          <a:xfrm>
            <a:off x="240000" y="1001158"/>
            <a:ext cx="11880100" cy="2350891"/>
          </a:xfrm>
          <a:prstGeom prst="rect">
            <a:avLst/>
          </a:prstGeom>
        </p:spPr>
        <p:txBody>
          <a:bodyPr/>
          <a:lstStyle>
            <a:lvl1pPr marL="0" indent="0">
              <a:buNone/>
              <a:defRPr sz="4800" b="1"/>
            </a:lvl1pPr>
          </a:lstStyle>
          <a:p>
            <a:pPr lvl="0"/>
            <a:r>
              <a:rPr lang="en-GB" noProof="0" dirty="0"/>
              <a:t>Title of the presentation</a:t>
            </a:r>
            <a:endParaRPr lang="hu-HU" noProof="0" dirty="0"/>
          </a:p>
        </p:txBody>
      </p:sp>
      <p:sp>
        <p:nvSpPr>
          <p:cNvPr id="28" name="Szöveg helye 24">
            <a:extLst>
              <a:ext uri="{FF2B5EF4-FFF2-40B4-BE49-F238E27FC236}">
                <a16:creationId xmlns:a16="http://schemas.microsoft.com/office/drawing/2014/main" id="{739DE9FD-4DC5-1640-BAB4-BF1B006862E5}"/>
              </a:ext>
            </a:extLst>
          </p:cNvPr>
          <p:cNvSpPr>
            <a:spLocks noGrp="1"/>
          </p:cNvSpPr>
          <p:nvPr>
            <p:ph type="body" sz="quarter" idx="11" hasCustomPrompt="1"/>
          </p:nvPr>
        </p:nvSpPr>
        <p:spPr>
          <a:xfrm>
            <a:off x="240000" y="4319336"/>
            <a:ext cx="11880100" cy="2096026"/>
          </a:xfrm>
          <a:prstGeom prst="rect">
            <a:avLst/>
          </a:prstGeom>
        </p:spPr>
        <p:txBody>
          <a:bodyPr/>
          <a:lstStyle>
            <a:lvl1pPr marL="0" indent="0">
              <a:buNone/>
              <a:defRPr sz="2400" b="0"/>
            </a:lvl1pPr>
          </a:lstStyle>
          <a:p>
            <a:pPr lvl="0"/>
            <a:r>
              <a:rPr lang="en-GB" noProof="0" dirty="0"/>
              <a:t>Author</a:t>
            </a:r>
            <a:r>
              <a:rPr lang="hu-HU" noProof="0" dirty="0"/>
              <a:t>(</a:t>
            </a:r>
            <a:r>
              <a:rPr lang="en-GB" noProof="0" dirty="0"/>
              <a:t>s</a:t>
            </a:r>
            <a:r>
              <a:rPr lang="hu-HU" noProof="0" dirty="0"/>
              <a:t>):</a:t>
            </a:r>
            <a:endParaRPr lang="en-GB" noProof="0" dirty="0"/>
          </a:p>
          <a:p>
            <a:pPr lvl="0"/>
            <a:r>
              <a:rPr lang="en-GB" noProof="0" dirty="0"/>
              <a:t>Penelope Presenter, Fictional University, Imaginistan</a:t>
            </a:r>
          </a:p>
          <a:p>
            <a:pPr lvl="0"/>
            <a:r>
              <a:rPr lang="en-GB" noProof="0" dirty="0"/>
              <a:t>Christopher Coauthor, Fictional University, Imaginistan</a:t>
            </a:r>
            <a:endParaRPr lang="hu-HU" noProof="0" dirty="0"/>
          </a:p>
        </p:txBody>
      </p:sp>
      <p:sp>
        <p:nvSpPr>
          <p:cNvPr id="29" name="Szöveg helye 24">
            <a:extLst>
              <a:ext uri="{FF2B5EF4-FFF2-40B4-BE49-F238E27FC236}">
                <a16:creationId xmlns:a16="http://schemas.microsoft.com/office/drawing/2014/main" id="{8B3C2DC9-FA2C-3D09-61A8-9A6C17836CF2}"/>
              </a:ext>
            </a:extLst>
          </p:cNvPr>
          <p:cNvSpPr>
            <a:spLocks noGrp="1"/>
          </p:cNvSpPr>
          <p:nvPr>
            <p:ph type="body" sz="quarter" idx="12" hasCustomPrompt="1"/>
          </p:nvPr>
        </p:nvSpPr>
        <p:spPr>
          <a:xfrm>
            <a:off x="240000" y="3400063"/>
            <a:ext cx="11880100" cy="883177"/>
          </a:xfrm>
          <a:prstGeom prst="rect">
            <a:avLst/>
          </a:prstGeom>
        </p:spPr>
        <p:txBody>
          <a:bodyPr/>
          <a:lstStyle>
            <a:lvl1pPr marL="0" indent="0">
              <a:buNone/>
              <a:defRPr sz="2400" b="0"/>
            </a:lvl1pPr>
          </a:lstStyle>
          <a:p>
            <a:pPr lvl="0"/>
            <a:r>
              <a:rPr lang="en-GB" noProof="0" dirty="0"/>
              <a:t>Presenter</a:t>
            </a:r>
            <a:r>
              <a:rPr lang="hu-HU" noProof="0" dirty="0"/>
              <a:t>: </a:t>
            </a:r>
          </a:p>
          <a:p>
            <a:pPr lvl="0"/>
            <a:r>
              <a:rPr lang="en-GB" noProof="0" dirty="0"/>
              <a:t>Penelope Presenter, Fictional University, Imaginistan</a:t>
            </a:r>
          </a:p>
        </p:txBody>
      </p:sp>
      <p:pic>
        <p:nvPicPr>
          <p:cNvPr id="2" name="Kép 1">
            <a:extLst>
              <a:ext uri="{FF2B5EF4-FFF2-40B4-BE49-F238E27FC236}">
                <a16:creationId xmlns:a16="http://schemas.microsoft.com/office/drawing/2014/main" id="{B9B6CBA2-94F0-BAF7-C9C9-9018FF4B3531}"/>
              </a:ext>
            </a:extLst>
          </p:cNvPr>
          <p:cNvPicPr>
            <a:picLocks noChangeAspect="1"/>
          </p:cNvPicPr>
          <p:nvPr userDrawn="1"/>
        </p:nvPicPr>
        <p:blipFill>
          <a:blip r:embed="rId2"/>
          <a:stretch>
            <a:fillRect/>
          </a:stretch>
        </p:blipFill>
        <p:spPr>
          <a:xfrm>
            <a:off x="9846861" y="6480246"/>
            <a:ext cx="2273239" cy="343390"/>
          </a:xfrm>
          <a:prstGeom prst="rect">
            <a:avLst/>
          </a:prstGeom>
        </p:spPr>
      </p:pic>
      <p:sp>
        <p:nvSpPr>
          <p:cNvPr id="5" name="Szöveg helye 24">
            <a:extLst>
              <a:ext uri="{FF2B5EF4-FFF2-40B4-BE49-F238E27FC236}">
                <a16:creationId xmlns:a16="http://schemas.microsoft.com/office/drawing/2014/main" id="{61269D89-BD83-6F8C-B8E5-F85950FB458C}"/>
              </a:ext>
            </a:extLst>
          </p:cNvPr>
          <p:cNvSpPr>
            <a:spLocks noGrp="1"/>
          </p:cNvSpPr>
          <p:nvPr>
            <p:ph type="body" sz="quarter" idx="13" hasCustomPrompt="1"/>
          </p:nvPr>
        </p:nvSpPr>
        <p:spPr>
          <a:xfrm>
            <a:off x="240000" y="6398378"/>
            <a:ext cx="11880100" cy="3708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b="0"/>
            </a:lvl1pPr>
          </a:lstStyle>
          <a:p>
            <a:fld id="{58F15BB7-35E6-4D96-9826-CEB82679CAC0}" type="datetime2">
              <a:rPr lang="en-GB" sz="2400" noProof="0" smtClean="0"/>
              <a:t>Tuesday, 29 July 2025</a:t>
            </a:fld>
            <a:endParaRPr lang="en-GB" sz="2400" noProof="0" dirty="0"/>
          </a:p>
        </p:txBody>
      </p:sp>
    </p:spTree>
    <p:extLst>
      <p:ext uri="{BB962C8B-B14F-4D97-AF65-F5344CB8AC3E}">
        <p14:creationId xmlns:p14="http://schemas.microsoft.com/office/powerpoint/2010/main" val="358250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240000" y="123360"/>
            <a:ext cx="11683051" cy="538417"/>
          </a:xfrm>
          <a:prstGeom prst="rect">
            <a:avLst/>
          </a:prstGeom>
        </p:spPr>
        <p:txBody>
          <a:bodyPr wrap="square">
            <a:spAutoFit/>
          </a:bodyPr>
          <a:lstStyle>
            <a:lvl1pPr algn="l">
              <a:defRPr sz="3200" b="1" cap="small" baseline="0">
                <a:solidFill>
                  <a:schemeClr val="tx1"/>
                </a:solidFill>
                <a:latin typeface="+mn-lt"/>
                <a:cs typeface="Calibri" panose="020F0502020204030204" pitchFamily="34" charset="0"/>
              </a:defRPr>
            </a:lvl1pPr>
          </a:lstStyle>
          <a:p>
            <a:endParaRPr lang="en-GB" noProof="0" dirty="0"/>
          </a:p>
        </p:txBody>
      </p:sp>
      <p:sp>
        <p:nvSpPr>
          <p:cNvPr id="3" name="Tartalom helye 2"/>
          <p:cNvSpPr>
            <a:spLocks noGrp="1"/>
          </p:cNvSpPr>
          <p:nvPr>
            <p:ph idx="1"/>
          </p:nvPr>
        </p:nvSpPr>
        <p:spPr>
          <a:xfrm>
            <a:off x="258500" y="908462"/>
            <a:ext cx="11683051" cy="5400857"/>
          </a:xfrm>
          <a:prstGeom prst="rect">
            <a:avLst/>
          </a:prstGeom>
        </p:spPr>
        <p:txBody>
          <a:bodyPr/>
          <a:lstStyle>
            <a:lvl1pPr marL="0" indent="0">
              <a:buClr>
                <a:srgbClr val="E32029"/>
              </a:buClr>
              <a:buFont typeface="+mj-lt"/>
              <a:buNone/>
              <a:defRPr sz="2400">
                <a:solidFill>
                  <a:schemeClr val="tx1"/>
                </a:solidFill>
                <a:latin typeface="+mn-lt"/>
                <a:cs typeface="Calibri" panose="020F0502020204030204" pitchFamily="34" charset="0"/>
              </a:defRPr>
            </a:lvl1pPr>
            <a:lvl2pPr marL="952485" indent="-342900">
              <a:buClr>
                <a:srgbClr val="0FA041"/>
              </a:buClr>
              <a:buSzPct val="85000"/>
              <a:buFont typeface="Arial" panose="020B0604020202020204" pitchFamily="34" charset="0"/>
              <a:buChar char="•"/>
              <a:defRPr sz="2400" i="0">
                <a:solidFill>
                  <a:schemeClr val="tx1"/>
                </a:solidFill>
                <a:latin typeface="+mn-lt"/>
                <a:cs typeface="Arial" panose="020B0604020202020204" pitchFamily="34" charset="0"/>
              </a:defRPr>
            </a:lvl2pPr>
            <a:lvl3pPr marL="1219170" indent="0">
              <a:buClr>
                <a:srgbClr val="007AC1"/>
              </a:buClr>
              <a:buSzPct val="85000"/>
              <a:buFont typeface="Wingdings" panose="05000000000000000000" pitchFamily="2" charset="2"/>
              <a:buNone/>
              <a:defRPr sz="2400">
                <a:solidFill>
                  <a:schemeClr val="tx1"/>
                </a:solidFill>
                <a:latin typeface="+mn-lt"/>
                <a:cs typeface="Arial" panose="020B0604020202020204" pitchFamily="34" charset="0"/>
              </a:defRPr>
            </a:lvl3pPr>
            <a:lvl4pPr marL="2133547" indent="-304792">
              <a:buClrTx/>
              <a:buSzPct val="85000"/>
              <a:buFont typeface="Wingdings" panose="05000000000000000000" pitchFamily="2" charset="2"/>
              <a:buChar char="§"/>
              <a:defRPr sz="2400" i="0">
                <a:solidFill>
                  <a:schemeClr val="tx1"/>
                </a:solidFill>
                <a:latin typeface="+mn-lt"/>
                <a:cs typeface="Arial" panose="020B0604020202020204" pitchFamily="34" charset="0"/>
              </a:defRPr>
            </a:lvl4pPr>
            <a:lvl5pPr marL="2743131" indent="-304792">
              <a:buClr>
                <a:srgbClr val="9E402D"/>
              </a:buClr>
              <a:buSzPct val="85000"/>
              <a:buFont typeface="Wingdings" panose="05000000000000000000" pitchFamily="2" charset="2"/>
              <a:buChar char="§"/>
              <a:defRPr sz="2133">
                <a:solidFill>
                  <a:srgbClr val="4E7A45"/>
                </a:solidFill>
                <a:latin typeface="Minion Pro" pitchFamily="18" charset="0"/>
                <a:cs typeface="Arial" panose="020B0604020202020204" pitchFamily="34" charset="0"/>
              </a:defRPr>
            </a:lvl5pPr>
          </a:lstStyle>
          <a:p>
            <a:pPr lvl="0"/>
            <a:endParaRPr lang="hu-HU" dirty="0"/>
          </a:p>
        </p:txBody>
      </p:sp>
      <p:sp>
        <p:nvSpPr>
          <p:cNvPr id="6" name="Téglalap 5">
            <a:extLst>
              <a:ext uri="{FF2B5EF4-FFF2-40B4-BE49-F238E27FC236}">
                <a16:creationId xmlns:a16="http://schemas.microsoft.com/office/drawing/2014/main" id="{07480ACB-4521-3141-31AD-AF9F75F91930}"/>
              </a:ext>
            </a:extLst>
          </p:cNvPr>
          <p:cNvSpPr/>
          <p:nvPr userDrawn="1"/>
        </p:nvSpPr>
        <p:spPr>
          <a:xfrm>
            <a:off x="6096000" y="6466254"/>
            <a:ext cx="4930140" cy="369332"/>
          </a:xfrm>
          <a:prstGeom prst="rect">
            <a:avLst/>
          </a:prstGeom>
          <a:noFill/>
        </p:spPr>
        <p:txBody>
          <a:bodyPr wrap="square" anchor="ctr" anchorCtr="0">
            <a:spAutoFit/>
          </a:bodyPr>
          <a:lstStyle/>
          <a:p>
            <a:pPr lvl="0" algn="ctr" eaLnBrk="0" hangingPunct="0"/>
            <a:r>
              <a:rPr lang="en-GB" sz="1800" b="1" baseline="0" noProof="0" dirty="0">
                <a:solidFill>
                  <a:schemeClr val="tx1"/>
                </a:solidFill>
                <a:latin typeface="+mn-lt"/>
                <a:ea typeface="MS PGothic" pitchFamily="34" charset="-128"/>
                <a:cs typeface="Calibri" panose="020F0502020204030204" pitchFamily="34" charset="0"/>
              </a:rPr>
              <a:t>Penelope Presenter</a:t>
            </a:r>
          </a:p>
        </p:txBody>
      </p:sp>
      <p:sp>
        <p:nvSpPr>
          <p:cNvPr id="5" name="Szövegdoboz 4">
            <a:extLst>
              <a:ext uri="{FF2B5EF4-FFF2-40B4-BE49-F238E27FC236}">
                <a16:creationId xmlns:a16="http://schemas.microsoft.com/office/drawing/2014/main" id="{C704DFC6-145B-DBD0-E951-7EE529CFAA9C}"/>
              </a:ext>
            </a:extLst>
          </p:cNvPr>
          <p:cNvSpPr txBox="1"/>
          <p:nvPr userDrawn="1"/>
        </p:nvSpPr>
        <p:spPr>
          <a:xfrm>
            <a:off x="11026141" y="6476871"/>
            <a:ext cx="925858" cy="384721"/>
          </a:xfrm>
          <a:prstGeom prst="rect">
            <a:avLst/>
          </a:prstGeom>
          <a:noFill/>
        </p:spPr>
        <p:txBody>
          <a:bodyPr wrap="square">
            <a:spAutoFit/>
          </a:bodyPr>
          <a:lstStyle/>
          <a:p>
            <a:fld id="{277546B4-F85B-4473-8C74-CD99E1E74B41}" type="slidenum">
              <a:rPr lang="hu-HU" sz="1800" b="1" baseline="0" smtClean="0">
                <a:solidFill>
                  <a:schemeClr val="tx1"/>
                </a:solidFill>
                <a:latin typeface="+mn-lt"/>
                <a:ea typeface="MS PGothic" pitchFamily="34" charset="-128"/>
                <a:cs typeface="Calibri" panose="020F0502020204030204" pitchFamily="34" charset="0"/>
              </a:rPr>
              <a:t>‹#›</a:t>
            </a:fld>
            <a:r>
              <a:rPr lang="hu-HU" sz="1800" b="1" baseline="0" dirty="0">
                <a:solidFill>
                  <a:schemeClr val="tx1"/>
                </a:solidFill>
                <a:latin typeface="+mn-lt"/>
                <a:ea typeface="MS PGothic" pitchFamily="34" charset="-128"/>
                <a:cs typeface="Calibri" panose="020F0502020204030204" pitchFamily="34" charset="0"/>
              </a:rPr>
              <a:t> / XX </a:t>
            </a:r>
            <a:r>
              <a:rPr lang="hu-HU" sz="100" b="1" baseline="0" dirty="0">
                <a:solidFill>
                  <a:schemeClr val="tx1"/>
                </a:solidFill>
                <a:latin typeface="+mn-lt"/>
                <a:ea typeface="MS PGothic" pitchFamily="34" charset="-128"/>
                <a:cs typeface="Calibri" panose="020F0502020204030204" pitchFamily="34" charset="0"/>
              </a:rPr>
              <a:t>XX</a:t>
            </a:r>
            <a:endParaRPr lang="hu-HU" sz="100" dirty="0">
              <a:solidFill>
                <a:schemeClr val="tx1"/>
              </a:solidFill>
              <a:latin typeface="+mn-lt"/>
            </a:endParaRPr>
          </a:p>
        </p:txBody>
      </p:sp>
      <p:sp>
        <p:nvSpPr>
          <p:cNvPr id="7" name="Szövegdoboz 6">
            <a:extLst>
              <a:ext uri="{FF2B5EF4-FFF2-40B4-BE49-F238E27FC236}">
                <a16:creationId xmlns:a16="http://schemas.microsoft.com/office/drawing/2014/main" id="{60D05834-2285-0146-43B1-08A722EFBD56}"/>
              </a:ext>
            </a:extLst>
          </p:cNvPr>
          <p:cNvSpPr txBox="1"/>
          <p:nvPr userDrawn="1"/>
        </p:nvSpPr>
        <p:spPr>
          <a:xfrm>
            <a:off x="11952000" y="6422781"/>
            <a:ext cx="240000" cy="432000"/>
          </a:xfrm>
          <a:prstGeom prst="rect">
            <a:avLst/>
          </a:prstGeom>
          <a:solidFill>
            <a:srgbClr val="0FA041"/>
          </a:solidFill>
        </p:spPr>
        <p:txBody>
          <a:bodyPr wrap="square" rtlCol="0">
            <a:spAutoFit/>
          </a:bodyPr>
          <a:lstStyle/>
          <a:p>
            <a:pPr>
              <a:buClr>
                <a:srgbClr val="9E2D40"/>
              </a:buClr>
              <a:buSzPct val="85000"/>
            </a:pPr>
            <a:endParaRPr lang="en-US" sz="2000" dirty="0">
              <a:solidFill>
                <a:srgbClr val="4E7A45"/>
              </a:solidFill>
            </a:endParaRPr>
          </a:p>
        </p:txBody>
      </p:sp>
      <p:pic>
        <p:nvPicPr>
          <p:cNvPr id="4" name="Kép 3">
            <a:extLst>
              <a:ext uri="{FF2B5EF4-FFF2-40B4-BE49-F238E27FC236}">
                <a16:creationId xmlns:a16="http://schemas.microsoft.com/office/drawing/2014/main" id="{588FC9BE-E0A3-E62C-5E5B-0634DC1BE16E}"/>
              </a:ext>
            </a:extLst>
          </p:cNvPr>
          <p:cNvPicPr>
            <a:picLocks noChangeAspect="1"/>
          </p:cNvPicPr>
          <p:nvPr userDrawn="1"/>
        </p:nvPicPr>
        <p:blipFill>
          <a:blip r:embed="rId2"/>
          <a:stretch>
            <a:fillRect/>
          </a:stretch>
        </p:blipFill>
        <p:spPr>
          <a:xfrm>
            <a:off x="109035" y="6480246"/>
            <a:ext cx="2273239" cy="343390"/>
          </a:xfrm>
          <a:prstGeom prst="rect">
            <a:avLst/>
          </a:prstGeom>
        </p:spPr>
      </p:pic>
    </p:spTree>
    <p:extLst>
      <p:ext uri="{BB962C8B-B14F-4D97-AF65-F5344CB8AC3E}">
        <p14:creationId xmlns:p14="http://schemas.microsoft.com/office/powerpoint/2010/main" val="104161050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ége">
    <p:spTree>
      <p:nvGrpSpPr>
        <p:cNvPr id="1" name=""/>
        <p:cNvGrpSpPr/>
        <p:nvPr/>
      </p:nvGrpSpPr>
      <p:grpSpPr>
        <a:xfrm>
          <a:off x="0" y="0"/>
          <a:ext cx="0" cy="0"/>
          <a:chOff x="0" y="0"/>
          <a:chExt cx="0" cy="0"/>
        </a:xfrm>
      </p:grpSpPr>
      <p:sp>
        <p:nvSpPr>
          <p:cNvPr id="21" name="Szöveg helye 24">
            <a:extLst>
              <a:ext uri="{FF2B5EF4-FFF2-40B4-BE49-F238E27FC236}">
                <a16:creationId xmlns:a16="http://schemas.microsoft.com/office/drawing/2014/main" id="{446CCCBF-36D6-5F88-888C-FFE81B027FE7}"/>
              </a:ext>
            </a:extLst>
          </p:cNvPr>
          <p:cNvSpPr>
            <a:spLocks noGrp="1"/>
          </p:cNvSpPr>
          <p:nvPr>
            <p:ph type="body" sz="quarter" idx="10" hasCustomPrompt="1"/>
          </p:nvPr>
        </p:nvSpPr>
        <p:spPr>
          <a:xfrm>
            <a:off x="240000" y="1001158"/>
            <a:ext cx="11880100" cy="2350891"/>
          </a:xfrm>
          <a:prstGeom prst="rect">
            <a:avLst/>
          </a:prstGeom>
        </p:spPr>
        <p:txBody>
          <a:bodyPr/>
          <a:lstStyle>
            <a:lvl1pPr marL="0" indent="0">
              <a:buNone/>
              <a:defRPr sz="4800" b="1"/>
            </a:lvl1pPr>
          </a:lstStyle>
          <a:p>
            <a:pPr lvl="0"/>
            <a:r>
              <a:rPr lang="en-US" noProof="0" dirty="0"/>
              <a:t>Thank you for your attention!</a:t>
            </a:r>
          </a:p>
        </p:txBody>
      </p:sp>
      <p:sp>
        <p:nvSpPr>
          <p:cNvPr id="3" name="Szövegdoboz 2">
            <a:extLst>
              <a:ext uri="{FF2B5EF4-FFF2-40B4-BE49-F238E27FC236}">
                <a16:creationId xmlns:a16="http://schemas.microsoft.com/office/drawing/2014/main" id="{91C1CE94-5A5D-CDD4-89EA-521A6F4FC4CD}"/>
              </a:ext>
            </a:extLst>
          </p:cNvPr>
          <p:cNvSpPr txBox="1"/>
          <p:nvPr userDrawn="1"/>
        </p:nvSpPr>
        <p:spPr>
          <a:xfrm>
            <a:off x="0" y="-14352"/>
            <a:ext cx="240000" cy="584775"/>
          </a:xfrm>
          <a:prstGeom prst="rect">
            <a:avLst/>
          </a:prstGeom>
          <a:solidFill>
            <a:srgbClr val="007AC1"/>
          </a:solidFill>
        </p:spPr>
        <p:txBody>
          <a:bodyPr wrap="square" rtlCol="0">
            <a:spAutoFit/>
          </a:bodyPr>
          <a:lstStyle/>
          <a:p>
            <a:pPr>
              <a:buClr>
                <a:srgbClr val="9E2D40"/>
              </a:buClr>
              <a:buSzPct val="85000"/>
            </a:pPr>
            <a:endParaRPr lang="en-US" sz="3200" dirty="0">
              <a:solidFill>
                <a:srgbClr val="4E7A45"/>
              </a:solidFill>
            </a:endParaRPr>
          </a:p>
        </p:txBody>
      </p:sp>
      <p:sp>
        <p:nvSpPr>
          <p:cNvPr id="17" name="Cím 1">
            <a:extLst>
              <a:ext uri="{FF2B5EF4-FFF2-40B4-BE49-F238E27FC236}">
                <a16:creationId xmlns:a16="http://schemas.microsoft.com/office/drawing/2014/main" id="{22697A4E-D45E-A64D-F35C-9F51C630C890}"/>
              </a:ext>
            </a:extLst>
          </p:cNvPr>
          <p:cNvSpPr>
            <a:spLocks noGrp="1"/>
          </p:cNvSpPr>
          <p:nvPr>
            <p:ph type="title" hasCustomPrompt="1"/>
          </p:nvPr>
        </p:nvSpPr>
        <p:spPr>
          <a:xfrm>
            <a:off x="240001" y="123360"/>
            <a:ext cx="9606860" cy="538417"/>
          </a:xfrm>
          <a:prstGeom prst="rect">
            <a:avLst/>
          </a:prstGeom>
        </p:spPr>
        <p:txBody>
          <a:bodyPr wrap="square">
            <a:spAutoFit/>
          </a:bodyPr>
          <a:lstStyle>
            <a:lvl1pPr marL="0" marR="0" indent="0" algn="l" defTabSz="914400" rtl="0" eaLnBrk="1" fontAlgn="auto" latinLnBrk="0" hangingPunct="1">
              <a:lnSpc>
                <a:spcPct val="90000"/>
              </a:lnSpc>
              <a:spcBef>
                <a:spcPct val="0"/>
              </a:spcBef>
              <a:spcAft>
                <a:spcPts val="0"/>
              </a:spcAft>
              <a:buClrTx/>
              <a:buSzTx/>
              <a:buFontTx/>
              <a:buNone/>
              <a:tabLst/>
              <a:defRPr sz="3200" b="1" cap="small" baseline="0">
                <a:solidFill>
                  <a:schemeClr val="tx1"/>
                </a:solidFill>
                <a:latin typeface="+mn-lt"/>
                <a:cs typeface="Calibri" panose="020F050202020403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3200" noProof="0" dirty="0"/>
              <a:t>Number and title of the section</a:t>
            </a:r>
            <a:endParaRPr lang="en-GB" noProof="0" dirty="0"/>
          </a:p>
        </p:txBody>
      </p:sp>
      <p:sp>
        <p:nvSpPr>
          <p:cNvPr id="23" name="Szöveg helye 24">
            <a:extLst>
              <a:ext uri="{FF2B5EF4-FFF2-40B4-BE49-F238E27FC236}">
                <a16:creationId xmlns:a16="http://schemas.microsoft.com/office/drawing/2014/main" id="{4E353BA0-54AD-0D03-F12D-D4D4AC873276}"/>
              </a:ext>
            </a:extLst>
          </p:cNvPr>
          <p:cNvSpPr>
            <a:spLocks noGrp="1"/>
          </p:cNvSpPr>
          <p:nvPr>
            <p:ph type="body" sz="quarter" idx="11" hasCustomPrompt="1"/>
          </p:nvPr>
        </p:nvSpPr>
        <p:spPr>
          <a:xfrm>
            <a:off x="240000" y="4319336"/>
            <a:ext cx="11880100" cy="2096026"/>
          </a:xfrm>
          <a:prstGeom prst="rect">
            <a:avLst/>
          </a:prstGeom>
        </p:spPr>
        <p:txBody>
          <a:bodyPr/>
          <a:lstStyle>
            <a:lvl1pPr marL="0" indent="0">
              <a:buNone/>
              <a:defRPr sz="2400" b="0"/>
            </a:lvl1pPr>
          </a:lstStyle>
          <a:p>
            <a:pPr lvl="0"/>
            <a:r>
              <a:rPr lang="en-GB" noProof="0" dirty="0"/>
              <a:t>Author</a:t>
            </a:r>
            <a:r>
              <a:rPr lang="hu-HU" noProof="0" dirty="0"/>
              <a:t>(</a:t>
            </a:r>
            <a:r>
              <a:rPr lang="en-GB" noProof="0" dirty="0"/>
              <a:t>s</a:t>
            </a:r>
            <a:r>
              <a:rPr lang="hu-HU" noProof="0" dirty="0"/>
              <a:t>):</a:t>
            </a:r>
            <a:endParaRPr lang="en-GB" noProof="0" dirty="0"/>
          </a:p>
          <a:p>
            <a:pPr lvl="0"/>
            <a:r>
              <a:rPr lang="en-GB" noProof="0" dirty="0"/>
              <a:t>Penelope Presenter, Fictional University, Imaginistan</a:t>
            </a:r>
          </a:p>
          <a:p>
            <a:pPr lvl="0"/>
            <a:r>
              <a:rPr lang="en-GB" noProof="0" dirty="0"/>
              <a:t>Christopher Coauthor, Fictional University, Imaginistan</a:t>
            </a:r>
            <a:endParaRPr lang="hu-HU" noProof="0" dirty="0"/>
          </a:p>
        </p:txBody>
      </p:sp>
      <p:sp>
        <p:nvSpPr>
          <p:cNvPr id="25" name="Szöveg helye 24">
            <a:extLst>
              <a:ext uri="{FF2B5EF4-FFF2-40B4-BE49-F238E27FC236}">
                <a16:creationId xmlns:a16="http://schemas.microsoft.com/office/drawing/2014/main" id="{95A15302-3C99-0DD6-8B35-3B96E550770A}"/>
              </a:ext>
            </a:extLst>
          </p:cNvPr>
          <p:cNvSpPr>
            <a:spLocks noGrp="1"/>
          </p:cNvSpPr>
          <p:nvPr>
            <p:ph type="body" sz="quarter" idx="12" hasCustomPrompt="1"/>
          </p:nvPr>
        </p:nvSpPr>
        <p:spPr>
          <a:xfrm>
            <a:off x="240000" y="3400063"/>
            <a:ext cx="11880100" cy="883177"/>
          </a:xfrm>
          <a:prstGeom prst="rect">
            <a:avLst/>
          </a:prstGeom>
        </p:spPr>
        <p:txBody>
          <a:bodyPr/>
          <a:lstStyle>
            <a:lvl1pPr marL="0" indent="0">
              <a:buNone/>
              <a:defRPr sz="2400" b="0"/>
            </a:lvl1pPr>
          </a:lstStyle>
          <a:p>
            <a:pPr lvl="0"/>
            <a:r>
              <a:rPr lang="en-GB" noProof="0" dirty="0"/>
              <a:t>Presenter</a:t>
            </a:r>
            <a:r>
              <a:rPr lang="hu-HU" noProof="0" dirty="0"/>
              <a:t>: </a:t>
            </a:r>
          </a:p>
          <a:p>
            <a:pPr lvl="0"/>
            <a:r>
              <a:rPr lang="en-GB" noProof="0" dirty="0"/>
              <a:t>Penelope Presenter, Fictional University, Imaginistan</a:t>
            </a:r>
          </a:p>
        </p:txBody>
      </p:sp>
      <p:pic>
        <p:nvPicPr>
          <p:cNvPr id="2" name="Kép 1">
            <a:extLst>
              <a:ext uri="{FF2B5EF4-FFF2-40B4-BE49-F238E27FC236}">
                <a16:creationId xmlns:a16="http://schemas.microsoft.com/office/drawing/2014/main" id="{5CA89FE1-4929-82D2-35E4-600DDF26A51C}"/>
              </a:ext>
            </a:extLst>
          </p:cNvPr>
          <p:cNvPicPr>
            <a:picLocks noChangeAspect="1"/>
          </p:cNvPicPr>
          <p:nvPr userDrawn="1"/>
        </p:nvPicPr>
        <p:blipFill>
          <a:blip r:embed="rId2"/>
          <a:stretch>
            <a:fillRect/>
          </a:stretch>
        </p:blipFill>
        <p:spPr>
          <a:xfrm>
            <a:off x="9846861" y="6480246"/>
            <a:ext cx="2273239" cy="343390"/>
          </a:xfrm>
          <a:prstGeom prst="rect">
            <a:avLst/>
          </a:prstGeom>
        </p:spPr>
      </p:pic>
      <p:sp>
        <p:nvSpPr>
          <p:cNvPr id="5" name="Szöveg helye 24">
            <a:extLst>
              <a:ext uri="{FF2B5EF4-FFF2-40B4-BE49-F238E27FC236}">
                <a16:creationId xmlns:a16="http://schemas.microsoft.com/office/drawing/2014/main" id="{6E5A2690-A522-29CE-70B9-3A3AA3C40444}"/>
              </a:ext>
            </a:extLst>
          </p:cNvPr>
          <p:cNvSpPr>
            <a:spLocks noGrp="1"/>
          </p:cNvSpPr>
          <p:nvPr>
            <p:ph type="body" sz="quarter" idx="13" hasCustomPrompt="1"/>
          </p:nvPr>
        </p:nvSpPr>
        <p:spPr>
          <a:xfrm>
            <a:off x="240000" y="6398378"/>
            <a:ext cx="11880100" cy="3708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b="0"/>
            </a:lvl1pPr>
          </a:lstStyle>
          <a:p>
            <a:fld id="{58F15BB7-35E6-4D96-9826-CEB82679CAC0}" type="datetime2">
              <a:rPr lang="en-GB" sz="2400" noProof="0" smtClean="0"/>
              <a:t>Tuesday, 29 July 2025</a:t>
            </a:fld>
            <a:endParaRPr lang="en-GB" sz="2400" noProof="0" dirty="0"/>
          </a:p>
        </p:txBody>
      </p:sp>
    </p:spTree>
    <p:extLst>
      <p:ext uri="{BB962C8B-B14F-4D97-AF65-F5344CB8AC3E}">
        <p14:creationId xmlns:p14="http://schemas.microsoft.com/office/powerpoint/2010/main" val="230677086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Kép 3" descr="A képen Grafika, Betűtípus, Grafikus tervezés, embléma látható&#10;&#10;Előfordulhat, hogy az AI által létrehozott tartalom helytelen.">
            <a:extLst>
              <a:ext uri="{FF2B5EF4-FFF2-40B4-BE49-F238E27FC236}">
                <a16:creationId xmlns:a16="http://schemas.microsoft.com/office/drawing/2014/main" id="{EF9D4E66-BAC2-FCF6-8261-F513A0F7F22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850582" y="78895"/>
            <a:ext cx="2341418" cy="415198"/>
          </a:xfrm>
          <a:prstGeom prst="rect">
            <a:avLst/>
          </a:prstGeom>
        </p:spPr>
      </p:pic>
      <p:sp>
        <p:nvSpPr>
          <p:cNvPr id="2" name="Szövegdoboz 1">
            <a:extLst>
              <a:ext uri="{FF2B5EF4-FFF2-40B4-BE49-F238E27FC236}">
                <a16:creationId xmlns:a16="http://schemas.microsoft.com/office/drawing/2014/main" id="{3D0645B4-629E-A60A-DD50-CCE99BBAF330}"/>
              </a:ext>
            </a:extLst>
          </p:cNvPr>
          <p:cNvSpPr txBox="1"/>
          <p:nvPr userDrawn="1"/>
        </p:nvSpPr>
        <p:spPr>
          <a:xfrm>
            <a:off x="9748024" y="427511"/>
            <a:ext cx="2452338" cy="338554"/>
          </a:xfrm>
          <a:prstGeom prst="rect">
            <a:avLst/>
          </a:prstGeom>
          <a:noFill/>
        </p:spPr>
        <p:txBody>
          <a:bodyPr wrap="none" rtlCol="0">
            <a:spAutoFit/>
          </a:bodyPr>
          <a:lstStyle/>
          <a:p>
            <a:r>
              <a:rPr lang="hu-HU" sz="1600" b="1" spc="100" baseline="0" dirty="0"/>
              <a:t>BUDAPEST, HUNGARY</a:t>
            </a:r>
            <a:endParaRPr lang="en-GB" sz="1600" b="1" spc="100" baseline="0" dirty="0"/>
          </a:p>
        </p:txBody>
      </p:sp>
    </p:spTree>
    <p:extLst>
      <p:ext uri="{BB962C8B-B14F-4D97-AF65-F5344CB8AC3E}">
        <p14:creationId xmlns:p14="http://schemas.microsoft.com/office/powerpoint/2010/main" val="1101924120"/>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69E6DACC-B00F-4AA9-EB7F-EA9D15FF652F}"/>
              </a:ext>
            </a:extLst>
          </p:cNvPr>
          <p:cNvSpPr>
            <a:spLocks noGrp="1"/>
          </p:cNvSpPr>
          <p:nvPr>
            <p:ph type="title"/>
          </p:nvPr>
        </p:nvSpPr>
        <p:spPr/>
        <p:txBody>
          <a:bodyPr/>
          <a:lstStyle/>
          <a:p>
            <a:r>
              <a:rPr lang="en-GB" dirty="0"/>
              <a:t>S0: Presentation template and instructions</a:t>
            </a:r>
          </a:p>
        </p:txBody>
      </p:sp>
      <p:sp>
        <p:nvSpPr>
          <p:cNvPr id="5" name="Szöveg helye 4">
            <a:extLst>
              <a:ext uri="{FF2B5EF4-FFF2-40B4-BE49-F238E27FC236}">
                <a16:creationId xmlns:a16="http://schemas.microsoft.com/office/drawing/2014/main" id="{357CECE5-11F2-4E32-941A-CEE30FEBEE81}"/>
              </a:ext>
            </a:extLst>
          </p:cNvPr>
          <p:cNvSpPr>
            <a:spLocks noGrp="1"/>
          </p:cNvSpPr>
          <p:nvPr>
            <p:ph type="body" sz="quarter" idx="10"/>
          </p:nvPr>
        </p:nvSpPr>
        <p:spPr/>
        <p:txBody>
          <a:bodyPr/>
          <a:lstStyle/>
          <a:p>
            <a:endParaRPr lang="hu-HU" dirty="0"/>
          </a:p>
          <a:p>
            <a:r>
              <a:rPr lang="en-GB" dirty="0"/>
              <a:t>Title of the presentation</a:t>
            </a:r>
          </a:p>
          <a:p>
            <a:endParaRPr lang="en-GB" dirty="0"/>
          </a:p>
        </p:txBody>
      </p:sp>
      <p:sp>
        <p:nvSpPr>
          <p:cNvPr id="6" name="Szöveg helye 5">
            <a:extLst>
              <a:ext uri="{FF2B5EF4-FFF2-40B4-BE49-F238E27FC236}">
                <a16:creationId xmlns:a16="http://schemas.microsoft.com/office/drawing/2014/main" id="{C03E9094-2AEC-2319-E1F2-BEDD6D610F5C}"/>
              </a:ext>
            </a:extLst>
          </p:cNvPr>
          <p:cNvSpPr>
            <a:spLocks noGrp="1"/>
          </p:cNvSpPr>
          <p:nvPr>
            <p:ph type="body" sz="quarter" idx="11"/>
          </p:nvPr>
        </p:nvSpPr>
        <p:spPr/>
        <p:txBody>
          <a:bodyPr/>
          <a:lstStyle/>
          <a:p>
            <a:r>
              <a:rPr lang="en-GB" dirty="0"/>
              <a:t>Author(s):</a:t>
            </a:r>
          </a:p>
          <a:p>
            <a:r>
              <a:rPr lang="en-GB" b="1" dirty="0"/>
              <a:t>Penelope Presenter, Fictional University, Imaginistan</a:t>
            </a:r>
          </a:p>
          <a:p>
            <a:r>
              <a:rPr lang="en-GB" b="1" dirty="0"/>
              <a:t>Christian Coauthor, Fictional University, Imaginistan</a:t>
            </a:r>
          </a:p>
          <a:p>
            <a:endParaRPr lang="en-GB" dirty="0"/>
          </a:p>
        </p:txBody>
      </p:sp>
      <p:sp>
        <p:nvSpPr>
          <p:cNvPr id="7" name="Szöveg helye 6">
            <a:extLst>
              <a:ext uri="{FF2B5EF4-FFF2-40B4-BE49-F238E27FC236}">
                <a16:creationId xmlns:a16="http://schemas.microsoft.com/office/drawing/2014/main" id="{4EA261C6-A1D0-329A-5F06-3CAFF7319877}"/>
              </a:ext>
            </a:extLst>
          </p:cNvPr>
          <p:cNvSpPr>
            <a:spLocks noGrp="1"/>
          </p:cNvSpPr>
          <p:nvPr>
            <p:ph type="body" sz="quarter" idx="12"/>
          </p:nvPr>
        </p:nvSpPr>
        <p:spPr/>
        <p:txBody>
          <a:bodyPr/>
          <a:lstStyle/>
          <a:p>
            <a:r>
              <a:rPr lang="en-GB" dirty="0"/>
              <a:t>Presenter:</a:t>
            </a:r>
          </a:p>
          <a:p>
            <a:r>
              <a:rPr lang="en-GB" b="1" dirty="0"/>
              <a:t>Penelope Presenter, Fictional University, Imaginistan</a:t>
            </a:r>
          </a:p>
          <a:p>
            <a:endParaRPr lang="en-GB" dirty="0"/>
          </a:p>
        </p:txBody>
      </p:sp>
      <p:sp>
        <p:nvSpPr>
          <p:cNvPr id="9" name="Szöveg helye 24">
            <a:extLst>
              <a:ext uri="{FF2B5EF4-FFF2-40B4-BE49-F238E27FC236}">
                <a16:creationId xmlns:a16="http://schemas.microsoft.com/office/drawing/2014/main" id="{1CA07ADF-C5A1-12E9-37FB-441DE4B178E1}"/>
              </a:ext>
            </a:extLst>
          </p:cNvPr>
          <p:cNvSpPr>
            <a:spLocks noGrp="1"/>
          </p:cNvSpPr>
          <p:nvPr>
            <p:ph type="body" sz="quarter" idx="4294967295" hasCustomPrompt="1"/>
          </p:nvPr>
        </p:nvSpPr>
        <p:spPr>
          <a:xfrm>
            <a:off x="240000" y="6398378"/>
            <a:ext cx="11880100" cy="3708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b="0"/>
            </a:lvl1pPr>
          </a:lstStyle>
          <a:p>
            <a:fld id="{58F15BB7-35E6-4D96-9826-CEB82679CAC0}" type="datetime2">
              <a:rPr lang="en-GB" sz="2400" noProof="0" smtClean="0"/>
              <a:t>Monday, 25 August 2025</a:t>
            </a:fld>
            <a:endParaRPr lang="en-GB" sz="2400" noProof="0" dirty="0"/>
          </a:p>
        </p:txBody>
      </p:sp>
    </p:spTree>
    <p:extLst>
      <p:ext uri="{BB962C8B-B14F-4D97-AF65-F5344CB8AC3E}">
        <p14:creationId xmlns:p14="http://schemas.microsoft.com/office/powerpoint/2010/main" val="3813176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FEDC10E-13B2-FA64-FE68-1C1F579CE990}"/>
              </a:ext>
            </a:extLst>
          </p:cNvPr>
          <p:cNvSpPr>
            <a:spLocks noGrp="1"/>
          </p:cNvSpPr>
          <p:nvPr>
            <p:ph type="title"/>
          </p:nvPr>
        </p:nvSpPr>
        <p:spPr/>
        <p:txBody>
          <a:bodyPr/>
          <a:lstStyle/>
          <a:p>
            <a:r>
              <a:rPr lang="en-GB" noProof="0" dirty="0"/>
              <a:t>Presentation instructions and recommendations – 1.</a:t>
            </a:r>
          </a:p>
        </p:txBody>
      </p:sp>
      <p:sp>
        <p:nvSpPr>
          <p:cNvPr id="3" name="Tartalom helye 2">
            <a:extLst>
              <a:ext uri="{FF2B5EF4-FFF2-40B4-BE49-F238E27FC236}">
                <a16:creationId xmlns:a16="http://schemas.microsoft.com/office/drawing/2014/main" id="{FE3299AC-9512-B738-68CA-4A1B48730ECE}"/>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noProof="0" dirty="0"/>
              <a:t>The language of the presentation and slides must be English. </a:t>
            </a:r>
          </a:p>
          <a:p>
            <a:pPr marL="342900" indent="-342900">
              <a:lnSpc>
                <a:spcPct val="150000"/>
              </a:lnSpc>
              <a:buFont typeface="Arial" panose="020B0604020202020204" pitchFamily="34" charset="0"/>
              <a:buChar char="•"/>
            </a:pPr>
            <a:r>
              <a:rPr lang="en-GB" dirty="0"/>
              <a:t>Each presentation consists of a maximum 15-minute presentation and 5 minutes of questions and answers.</a:t>
            </a:r>
          </a:p>
          <a:p>
            <a:pPr marL="342900" indent="-342900">
              <a:lnSpc>
                <a:spcPct val="150000"/>
              </a:lnSpc>
              <a:buFont typeface="Arial" panose="020B0604020202020204" pitchFamily="34" charset="0"/>
              <a:buChar char="•"/>
            </a:pPr>
            <a:r>
              <a:rPr lang="en-GB" noProof="0" dirty="0"/>
              <a:t>The presentation should be able to be presented offline on site (without the need of internet access). </a:t>
            </a:r>
          </a:p>
          <a:p>
            <a:pPr marL="342900" indent="-342900">
              <a:lnSpc>
                <a:spcPct val="150000"/>
              </a:lnSpc>
              <a:buFont typeface="Arial" panose="020B0604020202020204" pitchFamily="34" charset="0"/>
              <a:buChar char="•"/>
            </a:pPr>
            <a:r>
              <a:rPr lang="en-GB" noProof="0" dirty="0"/>
              <a:t>The presentation should be accompanied by a ppt/pptx, i.e. there should be no switching between files/software.</a:t>
            </a:r>
          </a:p>
          <a:p>
            <a:pPr marL="342900" indent="-342900">
              <a:lnSpc>
                <a:spcPct val="150000"/>
              </a:lnSpc>
              <a:buFont typeface="Arial" panose="020B0604020202020204" pitchFamily="34" charset="0"/>
              <a:buChar char="•"/>
            </a:pPr>
            <a:r>
              <a:rPr lang="en-GB" noProof="0" dirty="0"/>
              <a:t>A software demonstration can be embedded as a pre-recorded video in the presentation slides, if needed, with the presenter narrating on site.</a:t>
            </a:r>
          </a:p>
        </p:txBody>
      </p:sp>
    </p:spTree>
    <p:extLst>
      <p:ext uri="{BB962C8B-B14F-4D97-AF65-F5344CB8AC3E}">
        <p14:creationId xmlns:p14="http://schemas.microsoft.com/office/powerpoint/2010/main" val="422456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1EA6D6B-F262-337D-4189-4B62C1AB3E51}"/>
              </a:ext>
            </a:extLst>
          </p:cNvPr>
          <p:cNvSpPr>
            <a:spLocks noGrp="1"/>
          </p:cNvSpPr>
          <p:nvPr>
            <p:ph type="title"/>
          </p:nvPr>
        </p:nvSpPr>
        <p:spPr/>
        <p:txBody>
          <a:bodyPr/>
          <a:lstStyle/>
          <a:p>
            <a:r>
              <a:rPr lang="en-GB" noProof="0" dirty="0"/>
              <a:t>Presentation instructions and recommendations – </a:t>
            </a:r>
            <a:r>
              <a:rPr lang="hu-HU" noProof="0" dirty="0"/>
              <a:t>2</a:t>
            </a:r>
            <a:r>
              <a:rPr lang="en-GB" noProof="0" dirty="0"/>
              <a:t>.</a:t>
            </a:r>
          </a:p>
        </p:txBody>
      </p:sp>
      <p:sp>
        <p:nvSpPr>
          <p:cNvPr id="3" name="Tartalom helye 2">
            <a:extLst>
              <a:ext uri="{FF2B5EF4-FFF2-40B4-BE49-F238E27FC236}">
                <a16:creationId xmlns:a16="http://schemas.microsoft.com/office/drawing/2014/main" id="{175C2C10-57B7-1484-C95C-B4A9CC1B05BB}"/>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noProof="0" dirty="0"/>
              <a:t>You can freely deviate from this template and modify it in the View -&gt; Slide Template menu, but the some mandatory elements must be included</a:t>
            </a:r>
            <a:r>
              <a:rPr lang="hu-HU" noProof="0" dirty="0"/>
              <a:t>!</a:t>
            </a:r>
            <a:endParaRPr lang="en-GB" noProof="0" dirty="0"/>
          </a:p>
          <a:p>
            <a:pPr marL="342900" indent="-342900">
              <a:lnSpc>
                <a:spcPct val="150000"/>
              </a:lnSpc>
              <a:buFont typeface="Arial" panose="020B0604020202020204" pitchFamily="34" charset="0"/>
              <a:buChar char="•"/>
            </a:pPr>
            <a:r>
              <a:rPr lang="en-GB" noProof="0" dirty="0"/>
              <a:t>The first slide (title slide) must include the title of the section, title of the presentation, the name and affiliation of the presenter, the names and affiliation of the authors, the date of the presentation and the ID of the accepted manuscript.</a:t>
            </a:r>
          </a:p>
          <a:p>
            <a:pPr marL="342900" indent="-342900">
              <a:lnSpc>
                <a:spcPct val="150000"/>
              </a:lnSpc>
              <a:buFont typeface="Arial" panose="020B0604020202020204" pitchFamily="34" charset="0"/>
              <a:buChar char="•"/>
            </a:pPr>
            <a:r>
              <a:rPr lang="en-GB" noProof="0" dirty="0"/>
              <a:t>The font size should not be smaller than 24 on the slides to ensure visibility.</a:t>
            </a:r>
          </a:p>
          <a:p>
            <a:pPr marL="342900" indent="-342900">
              <a:lnSpc>
                <a:spcPct val="150000"/>
              </a:lnSpc>
              <a:buFont typeface="Arial" panose="020B0604020202020204" pitchFamily="34" charset="0"/>
              <a:buChar char="•"/>
            </a:pPr>
            <a:r>
              <a:rPr lang="en-GB" noProof="0" dirty="0"/>
              <a:t>Built-in fonts of PowerPoint should be used to ensure compatibility.</a:t>
            </a:r>
          </a:p>
          <a:p>
            <a:pPr marL="342900" indent="-342900">
              <a:lnSpc>
                <a:spcPct val="150000"/>
              </a:lnSpc>
              <a:buFont typeface="Arial" panose="020B0604020202020204" pitchFamily="34" charset="0"/>
              <a:buChar char="•"/>
            </a:pPr>
            <a:r>
              <a:rPr lang="en-GB" noProof="0" dirty="0"/>
              <a:t>The slide template should be contrasting, preferably with a light background and dark (black) letters, so that the presentation can be seen in daylight conditions</a:t>
            </a:r>
            <a:r>
              <a:rPr lang="hu-HU" noProof="0" dirty="0"/>
              <a:t>.</a:t>
            </a:r>
            <a:endParaRPr lang="en-GB" noProof="0" dirty="0"/>
          </a:p>
          <a:p>
            <a:pPr marL="342900" indent="-342900">
              <a:lnSpc>
                <a:spcPct val="150000"/>
              </a:lnSpc>
              <a:buFont typeface="Arial" panose="020B0604020202020204" pitchFamily="34" charset="0"/>
              <a:buChar char="•"/>
            </a:pPr>
            <a:endParaRPr lang="en-GB" noProof="0" dirty="0"/>
          </a:p>
          <a:p>
            <a:pPr>
              <a:lnSpc>
                <a:spcPct val="150000"/>
              </a:lnSpc>
            </a:pPr>
            <a:endParaRPr lang="en-GB" noProof="0" dirty="0"/>
          </a:p>
          <a:p>
            <a:endParaRPr lang="en-GB" noProof="0" dirty="0"/>
          </a:p>
          <a:p>
            <a:endParaRPr lang="en-GB" noProof="0" dirty="0"/>
          </a:p>
        </p:txBody>
      </p:sp>
    </p:spTree>
    <p:extLst>
      <p:ext uri="{BB962C8B-B14F-4D97-AF65-F5344CB8AC3E}">
        <p14:creationId xmlns:p14="http://schemas.microsoft.com/office/powerpoint/2010/main" val="368762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D337D-B9A4-7C97-A2C6-401A001825C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BD743587-5250-6837-93AB-B052A30A84B0}"/>
              </a:ext>
            </a:extLst>
          </p:cNvPr>
          <p:cNvSpPr>
            <a:spLocks noGrp="1"/>
          </p:cNvSpPr>
          <p:nvPr>
            <p:ph type="title"/>
          </p:nvPr>
        </p:nvSpPr>
        <p:spPr/>
        <p:txBody>
          <a:bodyPr/>
          <a:lstStyle/>
          <a:p>
            <a:r>
              <a:rPr lang="en-GB" noProof="0" dirty="0"/>
              <a:t>Presentation instructions and recommendations – </a:t>
            </a:r>
            <a:r>
              <a:rPr lang="hu-HU" noProof="0" dirty="0"/>
              <a:t>3</a:t>
            </a:r>
            <a:r>
              <a:rPr lang="en-GB" noProof="0" dirty="0"/>
              <a:t>.</a:t>
            </a:r>
          </a:p>
        </p:txBody>
      </p:sp>
      <p:sp>
        <p:nvSpPr>
          <p:cNvPr id="3" name="Tartalom helye 2">
            <a:extLst>
              <a:ext uri="{FF2B5EF4-FFF2-40B4-BE49-F238E27FC236}">
                <a16:creationId xmlns:a16="http://schemas.microsoft.com/office/drawing/2014/main" id="{60FAA613-1EC1-3464-82D6-33144C1C7957}"/>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dirty="0"/>
              <a:t>The purpose of the presentation is to illustrate what has been said, so the presentation should not consist exclusively of reading the texts shown on the slides.</a:t>
            </a:r>
          </a:p>
          <a:p>
            <a:pPr marL="342900" indent="-342900">
              <a:lnSpc>
                <a:spcPct val="150000"/>
              </a:lnSpc>
              <a:buFont typeface="Arial" panose="020B0604020202020204" pitchFamily="34" charset="0"/>
              <a:buChar char="•"/>
            </a:pPr>
            <a:r>
              <a:rPr lang="en-GB" dirty="0"/>
              <a:t>It is recommended to create slides that are quickly understandable. </a:t>
            </a:r>
          </a:p>
          <a:p>
            <a:pPr marL="342900" indent="-342900">
              <a:lnSpc>
                <a:spcPct val="150000"/>
              </a:lnSpc>
              <a:buFont typeface="Arial" panose="020B0604020202020204" pitchFamily="34" charset="0"/>
              <a:buChar char="•"/>
            </a:pPr>
            <a:r>
              <a:rPr lang="en-GB" noProof="0" dirty="0"/>
              <a:t>The texts should be short and concise on the slides</a:t>
            </a:r>
            <a:r>
              <a:rPr lang="hu-HU" noProof="0" dirty="0"/>
              <a:t>.</a:t>
            </a:r>
            <a:endParaRPr lang="en-GB" noProof="0" dirty="0"/>
          </a:p>
          <a:p>
            <a:pPr marL="342900" indent="-342900">
              <a:lnSpc>
                <a:spcPct val="150000"/>
              </a:lnSpc>
              <a:buFont typeface="Arial" panose="020B0604020202020204" pitchFamily="34" charset="0"/>
              <a:buChar char="•"/>
            </a:pPr>
            <a:r>
              <a:rPr lang="en-GB" dirty="0"/>
              <a:t>All content to be displayed should be embedded in the presentation.</a:t>
            </a:r>
          </a:p>
          <a:p>
            <a:pPr marL="342900" indent="-342900">
              <a:lnSpc>
                <a:spcPct val="150000"/>
              </a:lnSpc>
              <a:buFont typeface="Arial" panose="020B0604020202020204" pitchFamily="34" charset="0"/>
              <a:buChar char="•"/>
            </a:pPr>
            <a:r>
              <a:rPr lang="en-GB" noProof="0" dirty="0"/>
              <a:t>If you use borrowed illustrations, figures, videos and texts, a reference is required.</a:t>
            </a:r>
          </a:p>
          <a:p>
            <a:pPr marL="342900" indent="-342900">
              <a:lnSpc>
                <a:spcPct val="150000"/>
              </a:lnSpc>
              <a:buFont typeface="Arial" panose="020B0604020202020204" pitchFamily="34" charset="0"/>
              <a:buChar char="•"/>
            </a:pPr>
            <a:r>
              <a:rPr lang="en-GB" noProof="0" dirty="0"/>
              <a:t>It is not necessary to mark your own illustrations, figures, videos and texts.</a:t>
            </a:r>
          </a:p>
          <a:p>
            <a:pPr marL="342900" indent="-342900">
              <a:lnSpc>
                <a:spcPct val="150000"/>
              </a:lnSpc>
              <a:buFont typeface="Arial" panose="020B0604020202020204" pitchFamily="34" charset="0"/>
              <a:buChar char="•"/>
            </a:pPr>
            <a:r>
              <a:rPr lang="en-GB" noProof="0" dirty="0"/>
              <a:t>Videos and animations should start automatically / on click.</a:t>
            </a:r>
          </a:p>
          <a:p>
            <a:pPr>
              <a:lnSpc>
                <a:spcPct val="150000"/>
              </a:lnSpc>
            </a:pPr>
            <a:endParaRPr lang="en-GB" noProof="0" dirty="0"/>
          </a:p>
          <a:p>
            <a:endParaRPr lang="en-GB" noProof="0" dirty="0"/>
          </a:p>
          <a:p>
            <a:endParaRPr lang="en-GB" noProof="0" dirty="0"/>
          </a:p>
        </p:txBody>
      </p:sp>
    </p:spTree>
    <p:extLst>
      <p:ext uri="{BB962C8B-B14F-4D97-AF65-F5344CB8AC3E}">
        <p14:creationId xmlns:p14="http://schemas.microsoft.com/office/powerpoint/2010/main" val="1637839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DC06F24-71AD-C410-3B41-F0A55C93DE7D}"/>
              </a:ext>
            </a:extLst>
          </p:cNvPr>
          <p:cNvSpPr>
            <a:spLocks noGrp="1"/>
          </p:cNvSpPr>
          <p:nvPr>
            <p:ph type="title"/>
          </p:nvPr>
        </p:nvSpPr>
        <p:spPr/>
        <p:txBody>
          <a:bodyPr/>
          <a:lstStyle/>
          <a:p>
            <a:r>
              <a:rPr lang="en-GB" dirty="0"/>
              <a:t>Presentation instructions and recommendations – </a:t>
            </a:r>
            <a:r>
              <a:rPr lang="hu-HU" dirty="0"/>
              <a:t>4</a:t>
            </a:r>
            <a:r>
              <a:rPr lang="en-GB" dirty="0"/>
              <a:t>.</a:t>
            </a:r>
          </a:p>
        </p:txBody>
      </p:sp>
      <p:sp>
        <p:nvSpPr>
          <p:cNvPr id="3" name="Tartalom helye 2">
            <a:extLst>
              <a:ext uri="{FF2B5EF4-FFF2-40B4-BE49-F238E27FC236}">
                <a16:creationId xmlns:a16="http://schemas.microsoft.com/office/drawing/2014/main" id="{1DAF5397-490D-F312-C945-5D8E4FC1C1A2}"/>
              </a:ext>
            </a:extLst>
          </p:cNvPr>
          <p:cNvSpPr>
            <a:spLocks noGrp="1"/>
          </p:cNvSpPr>
          <p:nvPr>
            <p:ph idx="1"/>
          </p:nvPr>
        </p:nvSpPr>
        <p:spPr/>
        <p:txBody>
          <a:bodyPr/>
          <a:lstStyle/>
          <a:p>
            <a:pPr marL="342900" indent="-342900">
              <a:lnSpc>
                <a:spcPct val="150000"/>
              </a:lnSpc>
              <a:buFont typeface="Arial" panose="020B0604020202020204" pitchFamily="34" charset="0"/>
              <a:buChar char="•"/>
            </a:pPr>
            <a:r>
              <a:rPr lang="en-GB" dirty="0"/>
              <a:t>Each slide </a:t>
            </a:r>
            <a:r>
              <a:rPr lang="hu-HU" dirty="0"/>
              <a:t>should</a:t>
            </a:r>
            <a:r>
              <a:rPr lang="en-GB" dirty="0"/>
              <a:t> include the number of the given slide and the total slide number. The total slide number can be changed in the View -&gt; Slide Template menu when compiling the presentation.</a:t>
            </a:r>
            <a:endParaRPr lang="hu-HU" dirty="0"/>
          </a:p>
          <a:p>
            <a:pPr marL="342900" indent="-342900">
              <a:lnSpc>
                <a:spcPct val="150000"/>
              </a:lnSpc>
              <a:buFont typeface="Arial" panose="020B0604020202020204" pitchFamily="34" charset="0"/>
              <a:buChar char="•"/>
            </a:pPr>
            <a:r>
              <a:rPr lang="hu-HU" dirty="0"/>
              <a:t>We recommend that t</a:t>
            </a:r>
            <a:r>
              <a:rPr lang="en-US" dirty="0"/>
              <a:t>he presentation of the objective</a:t>
            </a:r>
            <a:r>
              <a:rPr lang="hu-HU" dirty="0"/>
              <a:t>s</a:t>
            </a:r>
            <a:r>
              <a:rPr lang="en-US" dirty="0"/>
              <a:t> and task description, as well as the general introduction and background of the topic, should take up</a:t>
            </a:r>
            <a:r>
              <a:rPr lang="hu-HU" dirty="0"/>
              <a:t> no more than</a:t>
            </a:r>
            <a:r>
              <a:rPr lang="en-US" dirty="0"/>
              <a:t> 1/3 of the presentation time.</a:t>
            </a:r>
            <a:r>
              <a:rPr lang="hu-HU" dirty="0"/>
              <a:t> </a:t>
            </a:r>
          </a:p>
          <a:p>
            <a:pPr marL="342900" indent="-342900">
              <a:lnSpc>
                <a:spcPct val="150000"/>
              </a:lnSpc>
              <a:buFont typeface="Arial" panose="020B0604020202020204" pitchFamily="34" charset="0"/>
              <a:buChar char="•"/>
            </a:pPr>
            <a:r>
              <a:rPr lang="hu-HU" dirty="0"/>
              <a:t>We also recommend that t</a:t>
            </a:r>
            <a:r>
              <a:rPr lang="en-US" dirty="0"/>
              <a:t>he presentation of </a:t>
            </a:r>
            <a:r>
              <a:rPr lang="hu-HU" dirty="0"/>
              <a:t>your</a:t>
            </a:r>
            <a:r>
              <a:rPr lang="en-US" dirty="0"/>
              <a:t> own work (</a:t>
            </a:r>
            <a:r>
              <a:rPr lang="hu-HU" dirty="0"/>
              <a:t>e.g. </a:t>
            </a:r>
            <a:r>
              <a:rPr lang="en-US" dirty="0"/>
              <a:t>methodology, case studies, investigations, comparisons,</a:t>
            </a:r>
            <a:r>
              <a:rPr lang="hu-HU" dirty="0"/>
              <a:t> results, discussion,</a:t>
            </a:r>
            <a:r>
              <a:rPr lang="en-US" dirty="0"/>
              <a:t> findings,</a:t>
            </a:r>
            <a:r>
              <a:rPr lang="hu-HU" dirty="0"/>
              <a:t> conclusions</a:t>
            </a:r>
            <a:r>
              <a:rPr lang="en-US" dirty="0"/>
              <a:t>) should take up </a:t>
            </a:r>
            <a:r>
              <a:rPr lang="hu-HU" dirty="0"/>
              <a:t>at least the </a:t>
            </a:r>
            <a:r>
              <a:rPr lang="en-US" dirty="0"/>
              <a:t>2/3 of the presentation time.</a:t>
            </a:r>
            <a:endParaRPr lang="hu-HU" dirty="0"/>
          </a:p>
          <a:p>
            <a:pPr marL="342900" indent="-342900">
              <a:lnSpc>
                <a:spcPct val="150000"/>
              </a:lnSpc>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2794867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 helye 4">
            <a:extLst>
              <a:ext uri="{FF2B5EF4-FFF2-40B4-BE49-F238E27FC236}">
                <a16:creationId xmlns:a16="http://schemas.microsoft.com/office/drawing/2014/main" id="{A4533648-C544-4E14-30AF-AA58412D050F}"/>
              </a:ext>
            </a:extLst>
          </p:cNvPr>
          <p:cNvSpPr>
            <a:spLocks noGrp="1"/>
          </p:cNvSpPr>
          <p:nvPr>
            <p:ph type="body" sz="quarter" idx="10"/>
          </p:nvPr>
        </p:nvSpPr>
        <p:spPr/>
        <p:txBody>
          <a:bodyPr/>
          <a:lstStyle/>
          <a:p>
            <a:endParaRPr lang="hu-HU" noProof="0" dirty="0"/>
          </a:p>
          <a:p>
            <a:r>
              <a:rPr lang="en-GB" noProof="0" dirty="0"/>
              <a:t>Thank you for your attention!</a:t>
            </a:r>
          </a:p>
          <a:p>
            <a:r>
              <a:rPr lang="en-GB" sz="2400" noProof="0" dirty="0"/>
              <a:t>Email: penelope.presenter@fictional.uni</a:t>
            </a:r>
            <a:endParaRPr lang="en-GB" sz="2400" dirty="0"/>
          </a:p>
        </p:txBody>
      </p:sp>
      <p:sp>
        <p:nvSpPr>
          <p:cNvPr id="4" name="Cím 3">
            <a:extLst>
              <a:ext uri="{FF2B5EF4-FFF2-40B4-BE49-F238E27FC236}">
                <a16:creationId xmlns:a16="http://schemas.microsoft.com/office/drawing/2014/main" id="{35F97EA4-8B95-0811-3CD6-2ADBE67B91CF}"/>
              </a:ext>
            </a:extLst>
          </p:cNvPr>
          <p:cNvSpPr>
            <a:spLocks noGrp="1"/>
          </p:cNvSpPr>
          <p:nvPr>
            <p:ph type="title"/>
          </p:nvPr>
        </p:nvSpPr>
        <p:spPr/>
        <p:txBody>
          <a:bodyPr/>
          <a:lstStyle/>
          <a:p>
            <a:r>
              <a:rPr lang="en-GB" dirty="0"/>
              <a:t>S0: Presentation template and instructions</a:t>
            </a:r>
          </a:p>
        </p:txBody>
      </p:sp>
      <p:sp>
        <p:nvSpPr>
          <p:cNvPr id="6" name="Szöveg helye 5">
            <a:extLst>
              <a:ext uri="{FF2B5EF4-FFF2-40B4-BE49-F238E27FC236}">
                <a16:creationId xmlns:a16="http://schemas.microsoft.com/office/drawing/2014/main" id="{74F803F2-D3A6-4389-8CB4-1CE9FDADF4CE}"/>
              </a:ext>
            </a:extLst>
          </p:cNvPr>
          <p:cNvSpPr>
            <a:spLocks noGrp="1"/>
          </p:cNvSpPr>
          <p:nvPr>
            <p:ph type="body" sz="quarter" idx="11"/>
          </p:nvPr>
        </p:nvSpPr>
        <p:spPr/>
        <p:txBody>
          <a:bodyPr/>
          <a:lstStyle/>
          <a:p>
            <a:r>
              <a:rPr lang="en-GB" dirty="0"/>
              <a:t>Author(s):</a:t>
            </a:r>
          </a:p>
          <a:p>
            <a:r>
              <a:rPr lang="en-GB" b="1" dirty="0"/>
              <a:t>Penelope Presenter, Fictional University, Imaginistan</a:t>
            </a:r>
          </a:p>
          <a:p>
            <a:r>
              <a:rPr lang="en-GB" b="1" dirty="0"/>
              <a:t>Christian Coauthor, Fictional University, Imaginistan</a:t>
            </a:r>
          </a:p>
          <a:p>
            <a:endParaRPr lang="en-GB" dirty="0"/>
          </a:p>
        </p:txBody>
      </p:sp>
      <p:sp>
        <p:nvSpPr>
          <p:cNvPr id="7" name="Szöveg helye 6">
            <a:extLst>
              <a:ext uri="{FF2B5EF4-FFF2-40B4-BE49-F238E27FC236}">
                <a16:creationId xmlns:a16="http://schemas.microsoft.com/office/drawing/2014/main" id="{09FB51E8-A329-8329-E9CE-20DA90A4E378}"/>
              </a:ext>
            </a:extLst>
          </p:cNvPr>
          <p:cNvSpPr>
            <a:spLocks noGrp="1"/>
          </p:cNvSpPr>
          <p:nvPr>
            <p:ph type="body" sz="quarter" idx="12"/>
          </p:nvPr>
        </p:nvSpPr>
        <p:spPr/>
        <p:txBody>
          <a:bodyPr/>
          <a:lstStyle/>
          <a:p>
            <a:r>
              <a:rPr lang="en-GB" dirty="0"/>
              <a:t>Presenter:</a:t>
            </a:r>
          </a:p>
          <a:p>
            <a:r>
              <a:rPr lang="en-GB" b="1" dirty="0"/>
              <a:t>Penelope Presenter, Fictional University, Imaginistan</a:t>
            </a:r>
          </a:p>
          <a:p>
            <a:endParaRPr lang="en-GB" dirty="0"/>
          </a:p>
        </p:txBody>
      </p:sp>
      <p:sp>
        <p:nvSpPr>
          <p:cNvPr id="2" name="Szöveg helye 24">
            <a:extLst>
              <a:ext uri="{FF2B5EF4-FFF2-40B4-BE49-F238E27FC236}">
                <a16:creationId xmlns:a16="http://schemas.microsoft.com/office/drawing/2014/main" id="{AC44CAC7-F97F-6DE4-41C0-8FB9FA136F61}"/>
              </a:ext>
            </a:extLst>
          </p:cNvPr>
          <p:cNvSpPr>
            <a:spLocks noGrp="1"/>
          </p:cNvSpPr>
          <p:nvPr>
            <p:ph type="body" sz="quarter" idx="4294967295" hasCustomPrompt="1"/>
          </p:nvPr>
        </p:nvSpPr>
        <p:spPr>
          <a:xfrm>
            <a:off x="240000" y="6398378"/>
            <a:ext cx="11880100" cy="370800"/>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2400" b="0"/>
            </a:lvl1pPr>
          </a:lstStyle>
          <a:p>
            <a:fld id="{58F15BB7-35E6-4D96-9826-CEB82679CAC0}" type="datetime2">
              <a:rPr lang="en-GB" sz="2400" noProof="0" smtClean="0"/>
              <a:t>Monday, 25 August 2025</a:t>
            </a:fld>
            <a:endParaRPr lang="en-GB" sz="2400" noProof="0" dirty="0"/>
          </a:p>
        </p:txBody>
      </p:sp>
    </p:spTree>
    <p:extLst>
      <p:ext uri="{BB962C8B-B14F-4D97-AF65-F5344CB8AC3E}">
        <p14:creationId xmlns:p14="http://schemas.microsoft.com/office/powerpoint/2010/main" val="1674806376"/>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328</TotalTime>
  <Words>568</Words>
  <Application>Microsoft Office PowerPoint</Application>
  <PresentationFormat>Szélesvásznú</PresentationFormat>
  <Paragraphs>46</Paragraphs>
  <Slides>6</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6</vt:i4>
      </vt:variant>
    </vt:vector>
  </HeadingPairs>
  <TitlesOfParts>
    <vt:vector size="11" baseType="lpstr">
      <vt:lpstr>Aptos</vt:lpstr>
      <vt:lpstr>Arial</vt:lpstr>
      <vt:lpstr>Minion Pro</vt:lpstr>
      <vt:lpstr>Wingdings</vt:lpstr>
      <vt:lpstr>Office-téma</vt:lpstr>
      <vt:lpstr>S0: Presentation template and instructions</vt:lpstr>
      <vt:lpstr>Presentation instructions and recommendations – 1.</vt:lpstr>
      <vt:lpstr>Presentation instructions and recommendations – 2.</vt:lpstr>
      <vt:lpstr>Presentation instructions and recommendations – 3.</vt:lpstr>
      <vt:lpstr>Presentation instructions and recommendations – 4.</vt:lpstr>
      <vt:lpstr>S0: Presentation template and instructions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Nagy Balázs</dc:creator>
  <cp:lastModifiedBy>Dr. Nagy Balázs</cp:lastModifiedBy>
  <cp:revision>11</cp:revision>
  <dcterms:created xsi:type="dcterms:W3CDTF">2025-04-28T12:21:17Z</dcterms:created>
  <dcterms:modified xsi:type="dcterms:W3CDTF">2025-08-25T17:45:55Z</dcterms:modified>
</cp:coreProperties>
</file>